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353" r:id="rId2"/>
    <p:sldId id="258" r:id="rId3"/>
    <p:sldId id="308" r:id="rId4"/>
    <p:sldId id="302" r:id="rId5"/>
    <p:sldId id="303" r:id="rId6"/>
    <p:sldId id="346" r:id="rId7"/>
    <p:sldId id="273" r:id="rId8"/>
    <p:sldId id="277" r:id="rId9"/>
    <p:sldId id="261" r:id="rId10"/>
    <p:sldId id="358" r:id="rId11"/>
    <p:sldId id="345" r:id="rId12"/>
    <p:sldId id="305" r:id="rId13"/>
    <p:sldId id="324" r:id="rId14"/>
    <p:sldId id="306" r:id="rId15"/>
    <p:sldId id="307" r:id="rId16"/>
    <p:sldId id="357" r:id="rId17"/>
    <p:sldId id="348" r:id="rId18"/>
    <p:sldId id="359" r:id="rId19"/>
    <p:sldId id="318" r:id="rId20"/>
    <p:sldId id="32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86" autoAdjust="0"/>
    <p:restoredTop sz="94660"/>
  </p:normalViewPr>
  <p:slideViewPr>
    <p:cSldViewPr>
      <p:cViewPr varScale="1">
        <p:scale>
          <a:sx n="48" d="100"/>
          <a:sy n="48" d="100"/>
        </p:scale>
        <p:origin x="66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image" Target="../media/image6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    Materials</a:t>
            </a:r>
            <a:r>
              <a:rPr lang="en-US" sz="3600" baseline="0" dirty="0" smtClean="0">
                <a:solidFill>
                  <a:schemeClr val="tx1"/>
                </a:solidFill>
              </a:rPr>
              <a:t>  </a:t>
            </a:r>
            <a:r>
              <a:rPr lang="en-US" sz="3600" baseline="0" dirty="0">
                <a:solidFill>
                  <a:schemeClr val="tx1"/>
                </a:solidFill>
              </a:rPr>
              <a:t>Generated in the U.S. </a:t>
            </a:r>
            <a:endParaRPr lang="en-US" sz="3600" baseline="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000" baseline="0" dirty="0" smtClean="0">
                <a:solidFill>
                  <a:schemeClr val="tx1"/>
                </a:solidFill>
              </a:rPr>
              <a:t> 250 Million Tons (Before Recycling)</a:t>
            </a:r>
            <a:endParaRPr lang="en-US" sz="2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0911111111111121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501541994750662"/>
          <c:y val="0.16803207932341788"/>
          <c:w val="0.54266590113735758"/>
          <c:h val="0.72355453484981069"/>
        </c:manualLayout>
      </c:layout>
      <c:pieChart>
        <c:varyColors val="1"/>
        <c:ser>
          <c:idx val="0"/>
          <c:order val="0"/>
          <c:explosion val="35"/>
          <c:dPt>
            <c:idx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57150">
                <a:solidFill>
                  <a:prstClr val="black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800" b="1" baseline="0">
                        <a:solidFill>
                          <a:schemeClr val="bg1"/>
                        </a:solidFill>
                      </a:defRPr>
                    </a:pPr>
                    <a:r>
                      <a:rPr lang="en-US" sz="3200" b="1" baseline="0" dirty="0">
                        <a:solidFill>
                          <a:schemeClr val="tx1"/>
                        </a:solidFill>
                      </a:rPr>
                      <a:t>P</a:t>
                    </a:r>
                    <a:r>
                      <a:rPr lang="en-US" sz="3200" b="1" dirty="0">
                        <a:solidFill>
                          <a:schemeClr val="tx1"/>
                        </a:solidFill>
                      </a:rPr>
                      <a:t>aper
</a:t>
                    </a:r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28%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baseline="0">
                        <a:solidFill>
                          <a:schemeClr val="tx1"/>
                        </a:solidFill>
                      </a:rPr>
                      <a:t>G</a:t>
                    </a:r>
                    <a:r>
                      <a:rPr lang="en-US"/>
                      <a:t>lass
</a:t>
                    </a:r>
                    <a:r>
                      <a:rPr lang="en-US" smtClean="0"/>
                      <a:t>4.6%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Metals
</a:t>
                    </a:r>
                    <a:r>
                      <a:rPr lang="en-US" smtClean="0"/>
                      <a:t>8.8%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P</a:t>
                    </a:r>
                    <a:r>
                      <a:rPr lang="en-US" dirty="0"/>
                      <a:t>lastics
</a:t>
                    </a:r>
                    <a:r>
                      <a:rPr lang="en-US" dirty="0" smtClean="0"/>
                      <a:t>12.7%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1666666666667146E-2"/>
                  <c:y val="3.1481481481481492E-2"/>
                </c:manualLayout>
              </c:layout>
              <c:tx>
                <c:rich>
                  <a:bodyPr/>
                  <a:lstStyle/>
                  <a:p>
                    <a:pPr>
                      <a:defRPr sz="1600" b="1" baseline="0">
                        <a:solidFill>
                          <a:schemeClr val="tx1"/>
                        </a:solidFill>
                      </a:defRPr>
                    </a:pPr>
                    <a:r>
                      <a:rPr lang="en-US" sz="1600" b="1" baseline="0" dirty="0">
                        <a:solidFill>
                          <a:schemeClr val="tx1"/>
                        </a:solidFill>
                      </a:rPr>
                      <a:t>R</a:t>
                    </a:r>
                    <a:r>
                      <a:rPr lang="en-US" sz="1600" dirty="0"/>
                      <a:t>ubber &amp; Leather</a:t>
                    </a:r>
                    <a:r>
                      <a:rPr lang="en-US" sz="1600"/>
                      <a:t>
</a:t>
                    </a:r>
                    <a:r>
                      <a:rPr lang="en-US" sz="1600" smtClean="0"/>
                      <a:t>3.1%</a:t>
                    </a:r>
                    <a:endParaRPr lang="en-US" sz="16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1600" b="1" baseline="0">
                        <a:solidFill>
                          <a:schemeClr val="tx1"/>
                        </a:solidFill>
                      </a:defRPr>
                    </a:pPr>
                    <a:r>
                      <a:rPr lang="en-US" sz="1600" b="1" baseline="0">
                        <a:solidFill>
                          <a:schemeClr val="tx1"/>
                        </a:solidFill>
                      </a:rPr>
                      <a:t>T</a:t>
                    </a:r>
                    <a:r>
                      <a:rPr lang="en-US" sz="1600"/>
                      <a:t>extiles
</a:t>
                    </a:r>
                    <a:r>
                      <a:rPr lang="en-US" sz="1600" smtClean="0"/>
                      <a:t>5.3%</a:t>
                    </a:r>
                    <a:endParaRPr lang="en-US" sz="1600"/>
                  </a:p>
                </c:rich>
              </c:tx>
              <c:spPr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W</a:t>
                    </a:r>
                    <a:r>
                      <a:rPr lang="en-US" dirty="0"/>
                      <a:t>ood</a:t>
                    </a:r>
                    <a:r>
                      <a:rPr lang="en-US"/>
                      <a:t>
</a:t>
                    </a:r>
                    <a:r>
                      <a:rPr lang="en-US" smtClean="0"/>
                      <a:t>6.4%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O</a:t>
                    </a:r>
                    <a:r>
                      <a:rPr lang="en-US" dirty="0"/>
                      <a:t>ther
</a:t>
                    </a:r>
                    <a:r>
                      <a:rPr lang="en-US" dirty="0" smtClean="0"/>
                      <a:t>3.3%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F</a:t>
                    </a:r>
                    <a:r>
                      <a:rPr lang="en-US" dirty="0"/>
                      <a:t>ood Scraps
</a:t>
                    </a:r>
                    <a:r>
                      <a:rPr lang="en-US" dirty="0" smtClean="0"/>
                      <a:t>14.5%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9166666666666667E-2"/>
                  <c:y val="5.370355788859733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baseline="0" dirty="0">
                        <a:solidFill>
                          <a:schemeClr val="tx1"/>
                        </a:solidFill>
                      </a:rPr>
                      <a:t>Y</a:t>
                    </a:r>
                    <a:r>
                      <a:rPr lang="en-US" sz="1600" dirty="0"/>
                      <a:t>ard </a:t>
                    </a:r>
                    <a:endParaRPr lang="en-US" sz="1600" dirty="0" smtClean="0"/>
                  </a:p>
                  <a:p>
                    <a:r>
                      <a:rPr lang="en-US" sz="1600" dirty="0" smtClean="0"/>
                      <a:t>Trimmings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13.5%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Sheet1!$A$3:$A$12</c:f>
              <c:strCache>
                <c:ptCount val="10"/>
                <c:pt idx="0">
                  <c:v>Paper</c:v>
                </c:pt>
                <c:pt idx="1">
                  <c:v>Glass</c:v>
                </c:pt>
                <c:pt idx="2">
                  <c:v>Metals</c:v>
                </c:pt>
                <c:pt idx="3">
                  <c:v>Plastics</c:v>
                </c:pt>
                <c:pt idx="4">
                  <c:v>Rubber &amp; Leather</c:v>
                </c:pt>
                <c:pt idx="5">
                  <c:v>Textiles</c:v>
                </c:pt>
                <c:pt idx="6">
                  <c:v>Wood</c:v>
                </c:pt>
                <c:pt idx="7">
                  <c:v>Other</c:v>
                </c:pt>
                <c:pt idx="8">
                  <c:v>Food Scraps</c:v>
                </c:pt>
                <c:pt idx="9">
                  <c:v>Yard Trimmings</c:v>
                </c:pt>
              </c:strCache>
            </c:str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28.5</c:v>
                </c:pt>
                <c:pt idx="1">
                  <c:v>4.5999999999999996</c:v>
                </c:pt>
                <c:pt idx="2">
                  <c:v>9</c:v>
                </c:pt>
                <c:pt idx="3">
                  <c:v>12.4</c:v>
                </c:pt>
                <c:pt idx="4">
                  <c:v>3.1</c:v>
                </c:pt>
                <c:pt idx="5">
                  <c:v>5.3</c:v>
                </c:pt>
                <c:pt idx="6">
                  <c:v>6.4</c:v>
                </c:pt>
                <c:pt idx="7">
                  <c:v>3.4</c:v>
                </c:pt>
                <c:pt idx="8">
                  <c:v>13.9</c:v>
                </c:pt>
                <c:pt idx="9">
                  <c:v>13.4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noFill/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0.61666</cdr:x>
      <cdr:y>0.9</cdr:y>
    </cdr:from>
    <cdr:to>
      <cdr:x>1</cdr:x>
      <cdr:y>0.98889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38739" y="6172200"/>
          <a:ext cx="3505261" cy="609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b="1" dirty="0" smtClean="0">
              <a:solidFill>
                <a:schemeClr val="tx1"/>
              </a:solidFill>
            </a:rPr>
            <a:t>Source:  </a:t>
          </a:r>
          <a:r>
            <a:rPr lang="en-US" dirty="0" smtClean="0">
              <a:solidFill>
                <a:schemeClr val="tx1"/>
              </a:solidFill>
            </a:rPr>
            <a:t>U.S. EPA, Characterization of Municipal Solid Waste In </a:t>
          </a:r>
          <a:r>
            <a:rPr lang="en-US" dirty="0">
              <a:solidFill>
                <a:schemeClr val="tx1"/>
              </a:solidFill>
            </a:rPr>
            <a:t>the United States </a:t>
          </a:r>
        </a:p>
        <a:p xmlns:a="http://schemas.openxmlformats.org/drawingml/2006/main">
          <a:r>
            <a:rPr lang="en-US" dirty="0">
              <a:solidFill>
                <a:schemeClr val="tx1"/>
              </a:solidFill>
            </a:rPr>
            <a:t>http://www.epa.gov/osw/nonhaz/municipal/msw99.htm</a:t>
          </a:r>
          <a:endParaRPr lang="en-US" sz="11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B458A19-1E35-464C-8079-80844807F452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F1276C-9F05-4989-8568-DCD37D66B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36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079A7E-7B89-4F83-8643-811BBB44CB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91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863EAD-5E28-4DB4-8273-A17A4D1EA73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6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	FY12			FY13</a:t>
            </a:r>
          </a:p>
          <a:p>
            <a:pPr>
              <a:spcBef>
                <a:spcPct val="0"/>
              </a:spcBef>
            </a:pPr>
            <a:r>
              <a:rPr lang="en-US" smtClean="0"/>
              <a:t>Wood	315 tons (2,000 trees)		265 tons (1,701 trees)</a:t>
            </a:r>
          </a:p>
          <a:p>
            <a:pPr>
              <a:spcBef>
                <a:spcPct val="0"/>
              </a:spcBef>
            </a:pPr>
            <a:r>
              <a:rPr lang="en-US" smtClean="0"/>
              <a:t>GHG	1,341			1127</a:t>
            </a:r>
          </a:p>
          <a:p>
            <a:pPr>
              <a:spcBef>
                <a:spcPct val="0"/>
              </a:spcBef>
            </a:pPr>
            <a:r>
              <a:rPr lang="en-US" smtClean="0"/>
              <a:t>Energy	1,422 MTCE (11,442 gallons of gas)	1195 (9,621 gallons of gas</a:t>
            </a:r>
          </a:p>
          <a:p>
            <a:pPr>
              <a:spcBef>
                <a:spcPct val="0"/>
              </a:spcBef>
            </a:pPr>
            <a:r>
              <a:rPr lang="en-US" smtClean="0"/>
              <a:t>Water	945,502			795,117</a:t>
            </a:r>
          </a:p>
          <a:p>
            <a:pPr>
              <a:spcBef>
                <a:spcPct val="0"/>
              </a:spcBef>
            </a:pPr>
            <a:r>
              <a:rPr lang="en-US" smtClean="0"/>
              <a:t>SO2	182			152</a:t>
            </a:r>
          </a:p>
          <a:p>
            <a:pPr>
              <a:spcBef>
                <a:spcPct val="0"/>
              </a:spcBef>
            </a:pPr>
            <a:r>
              <a:rPr lang="en-US" smtClean="0"/>
              <a:t>Particulate	257			216</a:t>
            </a:r>
          </a:p>
          <a:p>
            <a:pPr>
              <a:spcBef>
                <a:spcPct val="0"/>
              </a:spcBef>
            </a:pPr>
            <a:r>
              <a:rPr lang="en-US" smtClean="0"/>
              <a:t>HAP	163			138</a:t>
            </a:r>
          </a:p>
          <a:p>
            <a:pPr>
              <a:spcBef>
                <a:spcPct val="0"/>
              </a:spcBef>
            </a:pPr>
            <a:r>
              <a:rPr lang="en-US" smtClean="0"/>
              <a:t>TSS	605			508			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9E19ED-E124-4EA5-8E8A-CA664E3D6F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1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8688-3BEA-404E-88E9-489B5C1FA4DC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FD36C9-3A31-4BE8-AFA1-3D7453890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49010-1A5E-40F8-BDCD-130744A6C87B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A51B8-0DDE-4D60-8992-E5E29D7C2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16526-56D5-4751-807B-5FF43AED75FD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F88C3-A7B6-425C-9DEA-39167BE1D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364D-8B78-4D9A-8C62-0BB63C46729D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1057B-C0F6-48CC-87D0-013D3434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4D11F-F324-4358-A246-2BCC1C14F70F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ED599-56C8-4BF4-8806-7C6C12748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FCB50-B613-47D2-A2B0-4A3ECA2E998E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5CD82-ACEB-40D6-86B8-9B335EBAC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66EB9-3EA8-4893-967F-CCE66A3E919E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C50FB-26E1-4A0D-997C-4F75C9C81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BC9A4-96B5-4C08-809F-4A5CA57919BA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07723-C9D3-4ACB-A583-48B74C15C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A86F-D2B1-441D-B48A-D79B564142C5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66F1F-39CD-439C-A016-C776B8A31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8094B-F9F1-437D-8EC3-2CBA1D8AA61A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A1207-10D2-4350-A358-824FE74A0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F24AE-E03E-4D78-84D7-075B75928E2A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C4D81-0F22-424A-B52E-639410722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9F2E31-13A7-4A12-BC3C-2E154D9FBCB0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98F9FE3B-BCC5-4AE9-8D67-722BAF0DC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6" r:id="rId2"/>
    <p:sldLayoutId id="2147483744" r:id="rId3"/>
    <p:sldLayoutId id="2147483737" r:id="rId4"/>
    <p:sldLayoutId id="2147483738" r:id="rId5"/>
    <p:sldLayoutId id="2147483739" r:id="rId6"/>
    <p:sldLayoutId id="2147483740" r:id="rId7"/>
    <p:sldLayoutId id="2147483745" r:id="rId8"/>
    <p:sldLayoutId id="2147483746" r:id="rId9"/>
    <p:sldLayoutId id="2147483741" r:id="rId10"/>
    <p:sldLayoutId id="214748374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AABBDF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0BD0D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0BD0D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moteworkplace.epa.gov/owa/,DanaInfo=.abmwsvi6E99Jz66z341Rv87,SSL+redir.aspx?C=4Jl_ZgDCHESP_w_YWl34lpcaEIAV8s8IU2hbf91uD4qjtMwfQ7BjiIH3tNlgWdBFwVnwOOxvkSU.&amp;URL=http://www.papercalculator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.usa.gov/YUeQ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ood.timonie@epa.gov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pa.gov/fg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cgov.org/sites/iwm/biz/Pages/PaperLess-Plan-Step-By-Step-Summary.aspx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www.calrecycle.ca.gov/ReduceWaste/Business/FactSheets/Campaign.htm" TargetMode="External"/><Relationship Id="rId4" Type="http://schemas.openxmlformats.org/officeDocument/2006/relationships/hyperlink" Target="http://www.calrecycle.ca.gov/Paper/Preventio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ree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469900" y="-334117"/>
            <a:ext cx="9626600" cy="7219950"/>
          </a:xfrm>
        </p:spPr>
      </p:pic>
      <p:sp>
        <p:nvSpPr>
          <p:cNvPr id="8" name="Rectangle 7"/>
          <p:cNvSpPr/>
          <p:nvPr/>
        </p:nvSpPr>
        <p:spPr>
          <a:xfrm>
            <a:off x="152400" y="2524987"/>
            <a:ext cx="8686800" cy="1323439"/>
          </a:xfrm>
          <a:prstGeom prst="rect">
            <a:avLst/>
          </a:prstGeom>
          <a:solidFill>
            <a:schemeClr val="tx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Green Purchasing Leadership: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100% Recycled Copy Paper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3445" y="4648200"/>
            <a:ext cx="6781800" cy="1938992"/>
          </a:xfrm>
          <a:prstGeom prst="rect">
            <a:avLst/>
          </a:prstGeom>
          <a:solidFill>
            <a:schemeClr val="tx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Timonie </a:t>
            </a:r>
            <a:r>
              <a:rPr lang="en-US" sz="2400" b="1" dirty="0" smtClean="0">
                <a:solidFill>
                  <a:schemeClr val="bg1"/>
                </a:solidFill>
              </a:rPr>
              <a:t>Hood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Zero Waste &amp; Green Building Coordinator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U.S. EPA </a:t>
            </a:r>
            <a:r>
              <a:rPr lang="en-US" sz="2400" dirty="0">
                <a:solidFill>
                  <a:schemeClr val="bg1"/>
                </a:solidFill>
              </a:rPr>
              <a:t>Region </a:t>
            </a:r>
            <a:r>
              <a:rPr lang="en-US" sz="2400" dirty="0" smtClean="0">
                <a:solidFill>
                  <a:schemeClr val="bg1"/>
                </a:solidFill>
              </a:rPr>
              <a:t>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June 4, 2014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30" y="551744"/>
            <a:ext cx="7301230" cy="145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100% Recycled Copy Paper Leaders</a:t>
            </a:r>
            <a:b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(Limited Listing)</a:t>
            </a:r>
            <a:endParaRPr lang="en-US" b="1" dirty="0" smtClean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States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Washington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New York</a:t>
            </a:r>
          </a:p>
          <a:p>
            <a:pPr>
              <a:buNone/>
            </a:pPr>
            <a:r>
              <a:rPr lang="en-US" b="1" dirty="0" smtClean="0"/>
              <a:t>Local Govt.</a:t>
            </a:r>
            <a:endParaRPr lang="en-US" b="1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ALAMEDA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  </a:t>
            </a:r>
            <a:r>
              <a:rPr lang="en-US" b="1" dirty="0" smtClean="0">
                <a:solidFill>
                  <a:srgbClr val="00B050"/>
                </a:solidFill>
              </a:rPr>
              <a:t>COUNTY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Seattle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San Francisco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Mill Valley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Los </a:t>
            </a:r>
            <a:r>
              <a:rPr lang="en-US" dirty="0" smtClean="0">
                <a:solidFill>
                  <a:srgbClr val="00B050"/>
                </a:solidFill>
              </a:rPr>
              <a:t>Angeles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Marin County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College and Universities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University of Oregon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Middlebury University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Humboldt State University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Bowdoin College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Bates College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University of Puget Sound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University of Wisconsin Oshkosh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Princeton University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University at Buffalo 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956280"/>
            <a:ext cx="1754857" cy="211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Pacific Southwest Federal </a:t>
            </a:r>
            <a:br>
              <a:rPr lang="en-US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100% Recycled Paper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749675" cy="4572000"/>
          </a:xfrm>
        </p:spPr>
        <p:txBody>
          <a:bodyPr>
            <a:normAutofit fontScale="85000" lnSpcReduction="10000"/>
          </a:bodyPr>
          <a:lstStyle/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b="1" dirty="0" smtClean="0">
                <a:solidFill>
                  <a:srgbClr val="00B050"/>
                </a:solidFill>
              </a:rPr>
              <a:t>General Services Administration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b="1" dirty="0" smtClean="0">
                <a:solidFill>
                  <a:srgbClr val="00B050"/>
                </a:solidFill>
              </a:rPr>
              <a:t> Environmental Protection Agency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b="1" dirty="0" smtClean="0">
                <a:solidFill>
                  <a:srgbClr val="00B050"/>
                </a:solidFill>
              </a:rPr>
              <a:t> Department of Justice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b="1" dirty="0" smtClean="0">
                <a:solidFill>
                  <a:srgbClr val="00B050"/>
                </a:solidFill>
              </a:rPr>
              <a:t> Office of the Honorable  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600" b="1" dirty="0" smtClean="0">
                <a:solidFill>
                  <a:srgbClr val="00B050"/>
                </a:solidFill>
              </a:rPr>
              <a:t>    Nancy Pelosi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b="1" dirty="0" smtClean="0">
                <a:solidFill>
                  <a:srgbClr val="00B050"/>
                </a:solidFill>
              </a:rPr>
              <a:t> Department of Labor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b="1" dirty="0" smtClean="0">
                <a:solidFill>
                  <a:srgbClr val="00B050"/>
                </a:solidFill>
              </a:rPr>
              <a:t>Forest Service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b="1" dirty="0" smtClean="0">
                <a:solidFill>
                  <a:srgbClr val="00B050"/>
                </a:solidFill>
              </a:rPr>
              <a:t>FDIC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b="1" dirty="0" smtClean="0">
                <a:solidFill>
                  <a:srgbClr val="00B050"/>
                </a:solidFill>
              </a:rPr>
              <a:t>Department of Education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b="1" dirty="0" smtClean="0">
                <a:solidFill>
                  <a:srgbClr val="00B050"/>
                </a:solidFill>
              </a:rPr>
              <a:t>National Park Service</a:t>
            </a:r>
            <a:endParaRPr lang="en-US" sz="2600" b="1" dirty="0">
              <a:solidFill>
                <a:srgbClr val="00B050"/>
              </a:solidFill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495800" y="1524000"/>
            <a:ext cx="3749675" cy="4572000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00B050"/>
                </a:solidFill>
              </a:rPr>
              <a:t>Office of the Secretary of Defense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00B050"/>
                </a:solidFill>
              </a:rPr>
              <a:t>Navy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00B050"/>
                </a:solidFill>
              </a:rPr>
              <a:t>Air Force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00B050"/>
                </a:solidFill>
              </a:rPr>
              <a:t>Army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00B050"/>
                </a:solidFill>
              </a:rPr>
              <a:t>Department of Interior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00B050"/>
                </a:solidFill>
              </a:rPr>
              <a:t>Department of Treasury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00B050"/>
                </a:solidFill>
              </a:rPr>
              <a:t>Department of Homeland Security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00B050"/>
                </a:solidFill>
              </a:rPr>
              <a:t>Department of Agriculture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00B050"/>
                </a:solidFill>
              </a:rPr>
              <a:t>Department of Commerce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76400"/>
            <a:ext cx="7772400" cy="1295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4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4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4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Environmental Calculator:</a:t>
            </a:r>
            <a:r>
              <a:rPr lang="en-US" sz="3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sz="3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U.S. EPA Recycled Content Tool</a:t>
            </a:r>
            <a:r>
              <a:rPr lang="en-US" sz="4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4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http://www.epa.gov/climatechange/wycd/waste/calculators/ReCon_home.html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305800" cy="44958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Converts recycled products into associated greenhouse gas emissions and energy conserved</a:t>
            </a:r>
          </a:p>
          <a:p>
            <a:pPr lvl="1">
              <a:buFont typeface="Wingdings 2" pitchFamily="18" charset="2"/>
              <a:buNone/>
            </a:pPr>
            <a:r>
              <a:rPr lang="en-US" b="1" dirty="0" smtClean="0"/>
              <a:t>Input:  </a:t>
            </a:r>
            <a:r>
              <a:rPr lang="en-US" dirty="0" smtClean="0"/>
              <a:t>Weight of Paper &amp; Recycled Content (%)</a:t>
            </a:r>
          </a:p>
          <a:p>
            <a:pPr lvl="1">
              <a:buFont typeface="Wingdings 2" pitchFamily="18" charset="2"/>
              <a:buNone/>
            </a:pPr>
            <a:endParaRPr lang="en-US" dirty="0" smtClean="0"/>
          </a:p>
          <a:p>
            <a:r>
              <a:rPr lang="en-US" b="1" dirty="0" smtClean="0"/>
              <a:t>EPA Region 9 Results: 100% Recycled Paper (2003 -2010)</a:t>
            </a:r>
          </a:p>
          <a:p>
            <a:pPr lvl="1"/>
            <a:r>
              <a:rPr lang="en-US" b="1" dirty="0" smtClean="0"/>
              <a:t>Greenhouse Gas Emissions:  </a:t>
            </a:r>
            <a:r>
              <a:rPr lang="en-US" dirty="0" smtClean="0"/>
              <a:t>-2881 Metric Tons of Carbon Equivalent  (MTCE)</a:t>
            </a:r>
          </a:p>
          <a:p>
            <a:pPr lvl="1"/>
            <a:r>
              <a:rPr lang="en-US" b="1" dirty="0" smtClean="0"/>
              <a:t>Energy:  </a:t>
            </a:r>
            <a:r>
              <a:rPr lang="en-US" dirty="0" smtClean="0"/>
              <a:t>Conserved 3,055 Million Metric BTU (</a:t>
            </a:r>
            <a:r>
              <a:rPr lang="en-US" dirty="0" err="1" smtClean="0"/>
              <a:t>MMBtu</a:t>
            </a:r>
            <a:r>
              <a:rPr lang="en-US" dirty="0" smtClean="0"/>
              <a:t>)</a:t>
            </a:r>
          </a:p>
          <a:p>
            <a:pPr lvl="2"/>
            <a:r>
              <a:rPr lang="en-US" sz="2800" b="1" dirty="0" smtClean="0">
                <a:solidFill>
                  <a:srgbClr val="00B050"/>
                </a:solidFill>
              </a:rPr>
              <a:t>Passenger Cars off the Road for One Year:  144</a:t>
            </a:r>
          </a:p>
          <a:p>
            <a:pPr lvl="2"/>
            <a:r>
              <a:rPr lang="en-US" sz="2800" b="1" dirty="0" smtClean="0">
                <a:solidFill>
                  <a:srgbClr val="00B050"/>
                </a:solidFill>
              </a:rPr>
              <a:t>Gallons of Gasoline Avoided:  24,577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/>
            <a:endParaRPr lang="en-US" b="1" dirty="0" smtClean="0">
              <a:solidFill>
                <a:srgbClr val="00B050"/>
              </a:solidFill>
            </a:endParaRPr>
          </a:p>
          <a:p>
            <a:pPr lvl="1">
              <a:buFont typeface="Wingdings 2" pitchFamily="18" charset="2"/>
              <a:buNone/>
            </a:pPr>
            <a:endParaRPr lang="en-US" dirty="0" smtClean="0"/>
          </a:p>
          <a:p>
            <a:pPr lvl="1">
              <a:buFont typeface="Wingdings 2" pitchFamily="18" charset="2"/>
              <a:buNone/>
            </a:pPr>
            <a:endParaRPr lang="en-US" dirty="0" smtClean="0"/>
          </a:p>
          <a:p>
            <a:pPr lvl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52400" y="4038600"/>
            <a:ext cx="624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Perpetua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Recycled </a:t>
            </a:r>
            <a:b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Office Paper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8686800" cy="54102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Reduces hazardous air pollutant emissions by 90%</a:t>
            </a:r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Reduces net greenhouse gas emissions by 70% </a:t>
            </a:r>
          </a:p>
          <a:p>
            <a:pPr>
              <a:buFont typeface="Wingdings 2" pitchFamily="18" charset="2"/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</a:t>
            </a:r>
            <a:r>
              <a:rPr lang="en-US" dirty="0" smtClean="0"/>
              <a:t>of carbon dioxide equivalents</a:t>
            </a:r>
          </a:p>
          <a:p>
            <a:r>
              <a:rPr lang="en-US" dirty="0" smtClean="0"/>
              <a:t>Reduces particulate air emissions by 40 %</a:t>
            </a:r>
          </a:p>
          <a:p>
            <a:r>
              <a:rPr lang="en-US" dirty="0" smtClean="0"/>
              <a:t>Reduces solid waste by 49%</a:t>
            </a:r>
          </a:p>
          <a:p>
            <a:r>
              <a:rPr lang="en-US" dirty="0" smtClean="0"/>
              <a:t>Reduces total energy consumption by 43%</a:t>
            </a:r>
          </a:p>
          <a:p>
            <a:r>
              <a:rPr lang="en-US" dirty="0" smtClean="0"/>
              <a:t>Reduces absorbable organic halogen </a:t>
            </a:r>
          </a:p>
          <a:p>
            <a:pPr>
              <a:buNone/>
            </a:pPr>
            <a:r>
              <a:rPr lang="en-US" dirty="0" smtClean="0"/>
              <a:t>    emissions to water by 100%</a:t>
            </a:r>
          </a:p>
          <a:p>
            <a:r>
              <a:rPr lang="en-US" dirty="0" smtClean="0"/>
              <a:t>Reduces suspended solids by 30%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endParaRPr lang="en-US" sz="1000" b="1" dirty="0" smtClean="0"/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1400" b="1" dirty="0" smtClean="0"/>
              <a:t>Source:  </a:t>
            </a:r>
            <a:r>
              <a:rPr lang="en-US" sz="1400" dirty="0" smtClean="0"/>
              <a:t>U.S. EPA, “Puzzled About </a:t>
            </a:r>
            <a:r>
              <a:rPr lang="en-US" sz="1400" dirty="0" err="1" smtClean="0"/>
              <a:t>Recycling’s</a:t>
            </a:r>
            <a:r>
              <a:rPr lang="en-US" sz="1400" dirty="0" smtClean="0"/>
              <a:t> Value:  Look Beyond the Bin”  referencing Environmental Defense Fund,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1400" dirty="0" smtClean="0"/>
              <a:t>http://www.epa.gov/osw/conserve/downloads/benefits.pdf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048000"/>
            <a:ext cx="2045011" cy="286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External Tool - Environmental Benefits:</a:t>
            </a:r>
            <a:b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sz="31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Paper Calculator 3.2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600" dirty="0" smtClean="0"/>
              <a:t>http://calculator.environmentalpaper.org</a:t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8961" t="6734" r="58418" b="79797"/>
          <a:stretch>
            <a:fillRect/>
          </a:stretch>
        </p:blipFill>
        <p:spPr>
          <a:xfrm>
            <a:off x="5029200" y="990600"/>
            <a:ext cx="3543300" cy="914400"/>
          </a:xfr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7558088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715962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 Environmental Indicator  30% Recycled Paper	  100% Recycled Paper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305800" cy="533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78960"/>
          <a:stretch>
            <a:fillRect/>
          </a:stretch>
        </p:blipFill>
        <p:spPr bwMode="auto">
          <a:xfrm>
            <a:off x="304800" y="1219200"/>
            <a:ext cx="870452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n-lt"/>
                <a:cs typeface="+mn-cs"/>
              </a:rPr>
              <a:t>Environmental Paper Calculator 3.2 Results (Examples)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8458200" cy="164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0"/>
            <a:ext cx="833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Region 9 – Results FY12 and FY3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Over 48 Million Sheets of 100% Recycled Paper Purchased</a:t>
            </a:r>
            <a:endParaRPr lang="en-US" sz="36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753600" cy="5410200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200" b="1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200" b="1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200" b="1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200" b="1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200" b="1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200" b="1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200" b="1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200" b="1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200" b="1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200" b="1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200" b="1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900" b="1" dirty="0" smtClean="0"/>
              <a:t>                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200" b="1" dirty="0" smtClean="0"/>
              <a:t>                 Sources:</a:t>
            </a:r>
            <a:r>
              <a:rPr lang="en-US" sz="2200" dirty="0" smtClean="0"/>
              <a:t> </a:t>
            </a:r>
            <a:r>
              <a:rPr lang="en-US" sz="1900" dirty="0" smtClean="0"/>
              <a:t> Environmental Paper Network Paper Calculator Version 3.2.  </a:t>
            </a:r>
            <a:r>
              <a:rPr lang="en-US" sz="1900" dirty="0" smtClean="0">
                <a:hlinkClick r:id="rId3"/>
              </a:rPr>
              <a:t>http://www.papercalculator.org</a:t>
            </a:r>
            <a:r>
              <a:rPr lang="en-US" sz="1900" dirty="0" smtClean="0"/>
              <a:t> 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900" dirty="0" smtClean="0"/>
              <a:t>                   U.S. EPA's </a:t>
            </a:r>
            <a:r>
              <a:rPr lang="en-US" sz="1900" dirty="0" err="1" smtClean="0"/>
              <a:t>ReCon</a:t>
            </a:r>
            <a:r>
              <a:rPr lang="en-US" sz="1900" dirty="0" smtClean="0"/>
              <a:t> Calculator  </a:t>
            </a:r>
            <a:r>
              <a:rPr lang="en-US" sz="1900" dirty="0" smtClean="0">
                <a:hlinkClick r:id="rId4"/>
              </a:rPr>
              <a:t>http://go.usa.gov/YUeQ</a:t>
            </a:r>
            <a:r>
              <a:rPr lang="en-US" sz="1900" dirty="0" smtClean="0"/>
              <a:t> [Greenhouse Gas Emissions and Energy Conserved]</a:t>
            </a:r>
            <a:r>
              <a:rPr lang="en-US" sz="2200" dirty="0" smtClean="0"/>
              <a:t>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471613"/>
          <a:ext cx="7924800" cy="414637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590800"/>
                <a:gridCol w="5334000"/>
              </a:tblGrid>
              <a:tr h="34654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Metric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Amount Saved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23171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Wood Use                         </a:t>
                      </a:r>
                      <a:endParaRPr lang="en-US" sz="16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580 tons less (~ over 3,700 40-ft.trees)</a:t>
                      </a:r>
                      <a:endParaRPr lang="en-US" sz="18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8774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Greenhouse Gases </a:t>
                      </a:r>
                      <a:endParaRPr lang="en-US" sz="16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2,468 Metric Tons of Carbon Equivalent less</a:t>
                      </a:r>
                      <a:endParaRPr lang="en-US" sz="18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171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Energy Conserved         </a:t>
                      </a:r>
                      <a:endParaRPr lang="en-US" sz="16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2,617 MMBTUs less (~ 21,063 gallons of  gas)</a:t>
                      </a:r>
                      <a:endParaRPr lang="en-US" sz="18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359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Water Conserved       </a:t>
                      </a:r>
                      <a:endParaRPr lang="en-US" sz="16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1,740,619 gallons</a:t>
                      </a:r>
                      <a:endParaRPr lang="en-US" sz="18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152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SO2 Emissions                     </a:t>
                      </a:r>
                      <a:endParaRPr lang="en-US" sz="16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334 pounds less </a:t>
                      </a:r>
                      <a:endParaRPr lang="en-US" sz="18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171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Particulate Emissions     </a:t>
                      </a:r>
                      <a:endParaRPr lang="en-US" sz="16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473 pounds less</a:t>
                      </a:r>
                      <a:endParaRPr lang="en-US" sz="18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9649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Hazardous  Air Pollutants           </a:t>
                      </a:r>
                      <a:endParaRPr lang="en-US" sz="16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300 pounds less</a:t>
                      </a:r>
                      <a:endParaRPr lang="en-US" sz="18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171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Total Suspended Solids </a:t>
                      </a:r>
                      <a:endParaRPr lang="en-US" sz="16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 1,113 pounds less</a:t>
                      </a:r>
                      <a:endParaRPr lang="en-US" sz="18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Call to Action – Join Us!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04656"/>
            <a:ext cx="7772400" cy="4572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TAKE </a:t>
            </a:r>
            <a:r>
              <a:rPr lang="en-US" sz="3600" b="1" dirty="0" smtClean="0">
                <a:solidFill>
                  <a:srgbClr val="00B050"/>
                </a:solidFill>
              </a:rPr>
              <a:t>ACTION:  </a:t>
            </a:r>
            <a:r>
              <a:rPr lang="en-US" sz="3600" dirty="0" smtClean="0"/>
              <a:t>Reduce paper use, buy recycled</a:t>
            </a:r>
            <a:r>
              <a:rPr lang="en-US" sz="3600" dirty="0"/>
              <a:t> </a:t>
            </a:r>
            <a:r>
              <a:rPr lang="en-US" sz="3600" dirty="0" smtClean="0"/>
              <a:t>&amp; </a:t>
            </a:r>
            <a:r>
              <a:rPr lang="en-US" sz="3600" b="1" dirty="0" smtClean="0"/>
              <a:t>track </a:t>
            </a:r>
            <a:r>
              <a:rPr lang="en-US" sz="3600" b="1" dirty="0" smtClean="0"/>
              <a:t>and communicate your progress.</a:t>
            </a:r>
          </a:p>
          <a:p>
            <a:endParaRPr lang="en-US" dirty="0" smtClean="0"/>
          </a:p>
          <a:p>
            <a:r>
              <a:rPr lang="en-US" sz="2800" b="1" dirty="0" smtClean="0">
                <a:solidFill>
                  <a:srgbClr val="00B050"/>
                </a:solidFill>
              </a:rPr>
              <a:t>Share your feedback with us!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32463"/>
            <a:ext cx="3124200" cy="3722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 descr="tre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482600" y="-349411"/>
            <a:ext cx="9626600" cy="7219950"/>
          </a:xfrm>
          <a:prstGeom prst="rect">
            <a:avLst/>
          </a:prstGeom>
          <a:solidFill>
            <a:schemeClr val="tx1">
              <a:alpha val="48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28600" y="274638"/>
            <a:ext cx="9372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Thank You!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4600" y="2041687"/>
            <a:ext cx="3886200" cy="2800767"/>
          </a:xfrm>
          <a:prstGeom prst="rect">
            <a:avLst/>
          </a:prstGeom>
          <a:solidFill>
            <a:schemeClr val="tx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Timonie </a:t>
            </a:r>
            <a:r>
              <a:rPr lang="en-US" sz="2400" b="1" dirty="0">
                <a:solidFill>
                  <a:schemeClr val="bg1"/>
                </a:solidFill>
              </a:rPr>
              <a:t>Hood</a:t>
            </a:r>
          </a:p>
          <a:p>
            <a:pPr algn="ctr">
              <a:buFont typeface="Wingdings 2" pitchFamily="18" charset="2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U.S. EPA </a:t>
            </a:r>
            <a:r>
              <a:rPr lang="en-US" sz="2400" dirty="0">
                <a:solidFill>
                  <a:schemeClr val="bg1"/>
                </a:solidFill>
              </a:rPr>
              <a:t>Region 9</a:t>
            </a:r>
          </a:p>
          <a:p>
            <a:pPr algn="ctr">
              <a:buFont typeface="Wingdings 2" pitchFamily="18" charset="2"/>
              <a:buNone/>
            </a:pPr>
            <a:r>
              <a:rPr lang="en-US" sz="2400" dirty="0">
                <a:solidFill>
                  <a:schemeClr val="bg1"/>
                </a:solidFill>
              </a:rPr>
              <a:t>415-972-3282</a:t>
            </a:r>
          </a:p>
          <a:p>
            <a:pPr algn="ctr">
              <a:buFont typeface="Wingdings 2" pitchFamily="18" charset="2"/>
              <a:buNone/>
            </a:pPr>
            <a:r>
              <a:rPr lang="en-US" sz="2000" dirty="0">
                <a:solidFill>
                  <a:schemeClr val="bg1"/>
                </a:solidFill>
                <a:hlinkClick r:id="rId3"/>
              </a:rPr>
              <a:t>hood.timonie@epa.gov</a:t>
            </a:r>
            <a:endParaRPr lang="en-US" sz="2000" dirty="0">
              <a:solidFill>
                <a:schemeClr val="bg1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en-US" sz="2000" dirty="0">
                <a:solidFill>
                  <a:schemeClr val="bg1"/>
                </a:solidFill>
                <a:hlinkClick r:id="rId4"/>
              </a:rPr>
              <a:t>http://www.epa.gov/fgc</a:t>
            </a:r>
            <a:endParaRPr lang="en-US" sz="2000" dirty="0">
              <a:solidFill>
                <a:schemeClr val="bg1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en-US" sz="2000" dirty="0">
                <a:solidFill>
                  <a:schemeClr val="bg1"/>
                </a:solidFill>
              </a:rPr>
              <a:t>Twitter:  @</a:t>
            </a:r>
            <a:r>
              <a:rPr lang="en-US" sz="2000" dirty="0" smtClean="0">
                <a:solidFill>
                  <a:schemeClr val="bg1"/>
                </a:solidFill>
              </a:rPr>
              <a:t>EPA</a:t>
            </a:r>
          </a:p>
          <a:p>
            <a:pPr algn="ctr">
              <a:buFont typeface="Wingdings 2" pitchFamily="18" charset="2"/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219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Shifting to Cost-Effective </a:t>
            </a:r>
            <a:br>
              <a:rPr lang="en-US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100% Recycled Copy Paper</a:t>
            </a:r>
            <a:endParaRPr lang="en-US" sz="36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144963"/>
          </a:xfrm>
        </p:spPr>
        <p:txBody>
          <a:bodyPr/>
          <a:lstStyle/>
          <a:p>
            <a:r>
              <a:rPr lang="en-US" sz="3600" dirty="0" smtClean="0"/>
              <a:t>Background</a:t>
            </a:r>
          </a:p>
          <a:p>
            <a:r>
              <a:rPr lang="en-US" sz="3600" dirty="0" smtClean="0"/>
              <a:t>Reducing Paper Use </a:t>
            </a:r>
          </a:p>
          <a:p>
            <a:r>
              <a:rPr lang="en-US" sz="3600" dirty="0" smtClean="0"/>
              <a:t>Getting to Know </a:t>
            </a:r>
          </a:p>
          <a:p>
            <a:pPr>
              <a:buNone/>
            </a:pPr>
            <a:r>
              <a:rPr lang="en-US" sz="3600" dirty="0" smtClean="0"/>
              <a:t>   Recycled Paper</a:t>
            </a:r>
          </a:p>
          <a:p>
            <a:r>
              <a:rPr lang="en-US" sz="3600" b="1" dirty="0" smtClean="0">
                <a:solidFill>
                  <a:srgbClr val="00B050"/>
                </a:solidFill>
              </a:rPr>
              <a:t>Environmental Impacts &amp; Calculators</a:t>
            </a:r>
          </a:p>
          <a:p>
            <a:r>
              <a:rPr lang="en-US" sz="3600" b="1" dirty="0" smtClean="0">
                <a:solidFill>
                  <a:srgbClr val="00B050"/>
                </a:solidFill>
              </a:rPr>
              <a:t>CALL </a:t>
            </a:r>
            <a:r>
              <a:rPr lang="en-US" sz="3600" b="1" dirty="0" smtClean="0">
                <a:solidFill>
                  <a:srgbClr val="00B050"/>
                </a:solidFill>
              </a:rPr>
              <a:t>TO ACTION!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2346" y="1600200"/>
            <a:ext cx="3617344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  Paper Conversion Factors</a:t>
            </a:r>
            <a:endParaRPr lang="en-US" sz="44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4572000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US" sz="3200" b="1" smtClean="0">
                <a:solidFill>
                  <a:srgbClr val="00B050"/>
                </a:solidFill>
              </a:rPr>
              <a:t>PURCHASING UNIT:  </a:t>
            </a:r>
            <a:r>
              <a:rPr lang="en-US" sz="3200" b="1" smtClean="0"/>
              <a:t>1 Box/Case of Copy Paper = 5,000 sheets (10 Reams) = </a:t>
            </a:r>
          </a:p>
          <a:p>
            <a:pPr lvl="1">
              <a:buFont typeface="Wingdings 2" pitchFamily="18" charset="2"/>
              <a:buNone/>
            </a:pPr>
            <a:r>
              <a:rPr lang="en-US" sz="3200" b="1" smtClean="0"/>
              <a:t>  50 pounds</a:t>
            </a:r>
          </a:p>
          <a:p>
            <a:pPr lvl="1">
              <a:buFont typeface="Wingdings 2" pitchFamily="18" charset="2"/>
              <a:buNone/>
            </a:pPr>
            <a:endParaRPr lang="en-US" sz="3200" b="1" smtClean="0"/>
          </a:p>
          <a:p>
            <a:pPr lvl="1">
              <a:buFont typeface="Arial" charset="0"/>
              <a:buChar char="•"/>
            </a:pPr>
            <a:r>
              <a:rPr lang="en-US" sz="3200" smtClean="0"/>
              <a:t>1 Ream of Copy paper = 500 sheets = </a:t>
            </a:r>
          </a:p>
          <a:p>
            <a:pPr lvl="1">
              <a:buFont typeface="Wingdings 2" pitchFamily="18" charset="2"/>
              <a:buNone/>
            </a:pPr>
            <a:r>
              <a:rPr lang="en-US" sz="3200" smtClean="0"/>
              <a:t>   5 pounds</a:t>
            </a:r>
          </a:p>
          <a:p>
            <a:pPr lvl="1">
              <a:buFont typeface="Wingdings 2" pitchFamily="18" charset="2"/>
              <a:buNone/>
            </a:pPr>
            <a:endParaRPr lang="en-US" sz="3200" smtClean="0"/>
          </a:p>
          <a:p>
            <a:pPr lvl="1">
              <a:buFont typeface="Arial" charset="0"/>
              <a:buChar char="•"/>
            </a:pPr>
            <a:r>
              <a:rPr lang="en-US" sz="3200" smtClean="0"/>
              <a:t>1 Ton of Copy Paper = ~ 200,000 sheets </a:t>
            </a:r>
          </a:p>
          <a:p>
            <a:pPr lvl="1">
              <a:buFont typeface="Arial" charset="0"/>
              <a:buChar char="•"/>
            </a:pPr>
            <a:endParaRPr lang="en-US" sz="3200" smtClean="0"/>
          </a:p>
          <a:p>
            <a:endParaRPr lang="en-US" smtClean="0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048000"/>
            <a:ext cx="14017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6477000" y="609600"/>
            <a:ext cx="2057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Perpetua" pitchFamily="18" charset="0"/>
              </a:rPr>
              <a:t>Why paper?</a:t>
            </a:r>
          </a:p>
        </p:txBody>
      </p:sp>
      <p:pic>
        <p:nvPicPr>
          <p:cNvPr id="8" name="Picture 7" descr="PaperRecyc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709313" cy="5775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228600" y="6324600"/>
            <a:ext cx="358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Perpetua" pitchFamily="18" charset="0"/>
              </a:rPr>
              <a:t>Photo Credit:  Telstar Logistics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39000" y="45720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Why Paper?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5168577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4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 Paper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8077200" cy="48768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b="1" dirty="0" smtClean="0"/>
              <a:t>Over 70 million tons of paper generated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dirty="0" smtClean="0"/>
              <a:t>65.6% </a:t>
            </a:r>
            <a:r>
              <a:rPr lang="en-US" sz="2200" dirty="0" smtClean="0"/>
              <a:t>(nearly 46 million tons) </a:t>
            </a:r>
            <a:r>
              <a:rPr lang="en-US" sz="3000" dirty="0" smtClean="0"/>
              <a:t>recycled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dirty="0" smtClean="0"/>
              <a:t>Paper collected for recycling:</a:t>
            </a:r>
          </a:p>
          <a:p>
            <a:pPr marL="822960" lvl="2" fontAlgn="auto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sz="2200" b="1" dirty="0" smtClean="0">
                <a:solidFill>
                  <a:srgbClr val="00B050"/>
                </a:solidFill>
              </a:rPr>
              <a:t>55% recycled into new paper products in the U.S</a:t>
            </a:r>
            <a:r>
              <a:rPr lang="en-US" sz="2200" b="1" dirty="0" smtClean="0"/>
              <a:t>.</a:t>
            </a:r>
          </a:p>
          <a:p>
            <a:pPr marL="822960" lvl="2" fontAlgn="auto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sz="2200" dirty="0" smtClean="0"/>
              <a:t>39% exported – </a:t>
            </a:r>
            <a:r>
              <a:rPr lang="en-US" sz="2200" i="1" dirty="0" smtClean="0"/>
              <a:t>largest U.S. export by volume</a:t>
            </a:r>
          </a:p>
          <a:p>
            <a:pPr marL="822960" lvl="2" fontAlgn="auto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None/>
              <a:defRPr/>
            </a:pPr>
            <a:endParaRPr lang="en-US" i="1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U.S. </a:t>
            </a:r>
            <a:r>
              <a:rPr lang="en-US" b="1" dirty="0" smtClean="0"/>
              <a:t>paper recycling reduces U.S. GHG emissions equivalent </a:t>
            </a:r>
            <a:r>
              <a:rPr lang="en-US" dirty="0" smtClean="0"/>
              <a:t>to taking </a:t>
            </a:r>
            <a:r>
              <a:rPr lang="en-US" b="1" dirty="0" smtClean="0">
                <a:solidFill>
                  <a:srgbClr val="0070C0"/>
                </a:solidFill>
              </a:rPr>
              <a:t>28 million cars off the road for a year</a:t>
            </a:r>
            <a:r>
              <a:rPr lang="en-US" dirty="0" smtClean="0">
                <a:solidFill>
                  <a:srgbClr val="0070C0"/>
                </a:solidFill>
              </a:rPr>
              <a:t>	</a:t>
            </a:r>
          </a:p>
          <a:p>
            <a:pPr marL="822960" lvl="2" fontAlgn="auto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00B050"/>
                </a:solidFill>
              </a:rPr>
              <a:t>Recycling = Jobs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Top Green Jobs sector in CA - 25%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75% Recycling &gt; </a:t>
            </a:r>
            <a:r>
              <a:rPr lang="en-US" b="1" dirty="0" smtClean="0">
                <a:solidFill>
                  <a:srgbClr val="00B050"/>
                </a:solidFill>
              </a:rPr>
              <a:t>Projected 1.5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00B050"/>
                </a:solidFill>
              </a:rPr>
              <a:t>    million new U.S. jobs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28600" y="6096000"/>
            <a:ext cx="7010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sz="1200" b="1" dirty="0">
                <a:latin typeface="Perpetua" pitchFamily="18" charset="0"/>
              </a:rPr>
              <a:t>Sources</a:t>
            </a:r>
            <a:r>
              <a:rPr lang="en-US" sz="1100" b="1" dirty="0">
                <a:latin typeface="Perpetua" pitchFamily="18" charset="0"/>
              </a:rPr>
              <a:t>:  </a:t>
            </a:r>
          </a:p>
          <a:p>
            <a:pPr marL="0" lvl="1"/>
            <a:r>
              <a:rPr lang="en-US" sz="1100" dirty="0">
                <a:latin typeface="Perpetua" pitchFamily="18" charset="0"/>
              </a:rPr>
              <a:t>U.S. EPA Paper Recycling Website, http://</a:t>
            </a:r>
            <a:r>
              <a:rPr lang="en-US" sz="1100" dirty="0" smtClean="0">
                <a:latin typeface="Perpetua" pitchFamily="18" charset="0"/>
              </a:rPr>
              <a:t>www.epa.gov/osw/conserve/materials/paper/faqs.htm;</a:t>
            </a:r>
            <a:endParaRPr lang="en-US" sz="1100" dirty="0">
              <a:latin typeface="Perpetua" pitchFamily="18" charset="0"/>
            </a:endParaRPr>
          </a:p>
          <a:p>
            <a:pPr marL="0" lvl="1"/>
            <a:r>
              <a:rPr lang="en-US" sz="1100" dirty="0">
                <a:latin typeface="Perpetua" pitchFamily="18" charset="0"/>
              </a:rPr>
              <a:t> More Jobs, Less Pollution: Growing the Recycling Economy in the U.S, http://www.recyclingworkscampaign.org/</a:t>
            </a:r>
          </a:p>
          <a:p>
            <a:endParaRPr lang="en-US" dirty="0">
              <a:latin typeface="Perpetua" pitchFamily="18" charset="0"/>
            </a:endParaRPr>
          </a:p>
        </p:txBody>
      </p:sp>
      <p:pic>
        <p:nvPicPr>
          <p:cNvPr id="7" name="Picture 6" descr="PaperBa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1" y="4227314"/>
            <a:ext cx="3425952" cy="2161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8392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Printing &amp; Writing Paper Recycling Trends</a:t>
            </a:r>
            <a:br>
              <a:rPr lang="en-US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Used to </a:t>
            </a:r>
            <a:r>
              <a:rPr lang="en-US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manufacture recycled </a:t>
            </a:r>
            <a:r>
              <a:rPr lang="en-US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copy paper</a:t>
            </a:r>
            <a:r>
              <a:rPr lang="en-US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11.5 million tons = 54.5% recycled in 2012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1000" y="61722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latin typeface="Perpetua" pitchFamily="18" charset="0"/>
              </a:rPr>
              <a:t>Source:  </a:t>
            </a:r>
            <a:r>
              <a:rPr lang="en-US" sz="1200" dirty="0">
                <a:latin typeface="Perpetua" pitchFamily="18" charset="0"/>
              </a:rPr>
              <a:t>American Forest &amp; Paper Association, http://www.paperrecycles.org/statistics/recovery-of-printing-writing-papers</a:t>
            </a:r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905000"/>
            <a:ext cx="6348413" cy="4281487"/>
          </a:xfrm>
        </p:spPr>
      </p:pic>
      <p:sp>
        <p:nvSpPr>
          <p:cNvPr id="3" name="Oval 2"/>
          <p:cNvSpPr/>
          <p:nvPr/>
        </p:nvSpPr>
        <p:spPr>
          <a:xfrm>
            <a:off x="6019800" y="1905000"/>
            <a:ext cx="1676400" cy="21407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Paper Use Reduction</a:t>
            </a:r>
            <a:endParaRPr lang="en-US" sz="44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143000" y="5105400"/>
            <a:ext cx="731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Perpetua" pitchFamily="18" charset="0"/>
              </a:rPr>
              <a:t>45</a:t>
            </a:r>
            <a:r>
              <a:rPr lang="en-US" sz="3600" b="1" dirty="0">
                <a:solidFill>
                  <a:srgbClr val="FF0000"/>
                </a:solidFill>
                <a:latin typeface="Perpetua" pitchFamily="18" charset="0"/>
              </a:rPr>
              <a:t>%</a:t>
            </a:r>
            <a:r>
              <a:rPr lang="en-US" sz="3600" dirty="0">
                <a:solidFill>
                  <a:srgbClr val="FF0000"/>
                </a:solidFill>
                <a:latin typeface="Perpetua" pitchFamily="18" charset="0"/>
              </a:rPr>
              <a:t> of the paper printed in offices ends up in the bin by the end of the day</a:t>
            </a:r>
            <a:r>
              <a:rPr lang="en-US" sz="3600" dirty="0" smtClean="0">
                <a:solidFill>
                  <a:srgbClr val="FF0000"/>
                </a:solidFill>
                <a:latin typeface="Perpetua" pitchFamily="18" charset="0"/>
              </a:rPr>
              <a:t>.</a:t>
            </a:r>
          </a:p>
          <a:p>
            <a:r>
              <a:rPr lang="en-US" sz="2400" dirty="0">
                <a:latin typeface="Perpetua" pitchFamily="18" charset="0"/>
              </a:rPr>
              <a:t>		</a:t>
            </a:r>
            <a:r>
              <a:rPr lang="en-US" sz="2400" dirty="0" smtClean="0">
                <a:latin typeface="Perpetua" pitchFamily="18" charset="0"/>
              </a:rPr>
              <a:t>				</a:t>
            </a:r>
            <a:r>
              <a:rPr lang="en-US" sz="2000" i="1" dirty="0" smtClean="0">
                <a:latin typeface="Perpetua" pitchFamily="18" charset="0"/>
              </a:rPr>
              <a:t>- Xerox study</a:t>
            </a:r>
            <a:endParaRPr lang="en-US" sz="2000" i="1" dirty="0">
              <a:latin typeface="Perpetua" pitchFamily="18" charset="0"/>
            </a:endParaRPr>
          </a:p>
        </p:txBody>
      </p:sp>
      <p:pic>
        <p:nvPicPr>
          <p:cNvPr id="5" name="Content Placeholder 4" descr="paperwork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80922" y="1423500"/>
            <a:ext cx="4639356" cy="3485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9248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Paper Use Reduction Resources</a:t>
            </a:r>
            <a:endParaRPr lang="en-US" sz="44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057400"/>
            <a:ext cx="7772400" cy="4572000"/>
          </a:xfrm>
        </p:spPr>
        <p:txBody>
          <a:bodyPr/>
          <a:lstStyle/>
          <a:p>
            <a:pPr lvl="1">
              <a:buFont typeface="Wingdings 2" pitchFamily="18" charset="2"/>
              <a:buNone/>
            </a:pPr>
            <a:endParaRPr lang="en-US" smtClean="0"/>
          </a:p>
          <a:p>
            <a:r>
              <a:rPr lang="en-US" sz="2800" b="1" smtClean="0"/>
              <a:t>Bay Area Paperless Outreach Plan</a:t>
            </a:r>
          </a:p>
          <a:p>
            <a:pPr>
              <a:buFont typeface="Wingdings 2" pitchFamily="18" charset="2"/>
              <a:buNone/>
            </a:pPr>
            <a:r>
              <a:rPr lang="en-US" sz="1800" smtClean="0"/>
              <a:t>     </a:t>
            </a:r>
            <a:r>
              <a:rPr lang="en-US" sz="1800" smtClean="0">
                <a:hlinkClick r:id="rId3"/>
              </a:rPr>
              <a:t>http://www.sccgov.org/sites/iwm/biz/Pages/PaperLess-Plan-Step-By-Step-Summary.aspx</a:t>
            </a:r>
            <a:endParaRPr lang="en-US" sz="1800" smtClean="0"/>
          </a:p>
          <a:p>
            <a:pPr>
              <a:buFont typeface="Wingdings 2" pitchFamily="18" charset="2"/>
              <a:buNone/>
            </a:pPr>
            <a:endParaRPr lang="en-US" sz="1800" smtClean="0"/>
          </a:p>
          <a:p>
            <a:pPr lvl="1">
              <a:buFont typeface="Wingdings 2" pitchFamily="18" charset="2"/>
              <a:buNone/>
            </a:pPr>
            <a:endParaRPr lang="en-US" smtClean="0"/>
          </a:p>
          <a:p>
            <a:r>
              <a:rPr lang="en-US" b="1" smtClean="0"/>
              <a:t>CalRecycle Paper Waste Prevention</a:t>
            </a:r>
          </a:p>
          <a:p>
            <a:pPr lvl="1">
              <a:buFont typeface="Wingdings 2" pitchFamily="18" charset="2"/>
              <a:buNone/>
            </a:pPr>
            <a:r>
              <a:rPr lang="en-US" sz="1800" smtClean="0">
                <a:hlinkClick r:id="rId4"/>
              </a:rPr>
              <a:t>http://www.calrecycle.ca.gov/Paper/Prevention/</a:t>
            </a:r>
            <a:endParaRPr lang="en-US" sz="1800" smtClean="0"/>
          </a:p>
          <a:p>
            <a:pPr lvl="1">
              <a:buFont typeface="Wingdings 2" pitchFamily="18" charset="2"/>
              <a:buNone/>
            </a:pPr>
            <a:r>
              <a:rPr lang="en-US" sz="1800" smtClean="0">
                <a:hlinkClick r:id="rId5"/>
              </a:rPr>
              <a:t>http://www.calrecycle.ca.gov/ReduceWaste/Business/FactSheets/Campaign.htm</a:t>
            </a:r>
            <a:endParaRPr lang="en-US" sz="1800" smtClean="0"/>
          </a:p>
          <a:p>
            <a:pPr lvl="1">
              <a:buFont typeface="Wingdings 2" pitchFamily="18" charset="2"/>
              <a:buNone/>
            </a:pPr>
            <a:endParaRPr lang="en-US" sz="180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600200"/>
            <a:ext cx="15160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Calreycl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3276600"/>
            <a:ext cx="1905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76" y="373966"/>
            <a:ext cx="8763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EPA and GSA:</a:t>
            </a:r>
            <a:b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100% Recycled Paper Experience</a:t>
            </a:r>
            <a:endParaRPr lang="en-US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229600" cy="54102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/>
              <a:t>U.S. </a:t>
            </a:r>
            <a:r>
              <a:rPr lang="en-US" sz="2800" b="1" dirty="0" smtClean="0"/>
              <a:t>EPA </a:t>
            </a:r>
            <a:r>
              <a:rPr lang="en-US" sz="2800" b="1" dirty="0" smtClean="0"/>
              <a:t>Region 9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b="1" dirty="0" smtClean="0">
                <a:solidFill>
                  <a:srgbClr val="00B050"/>
                </a:solidFill>
              </a:rPr>
              <a:t>Purchasing ONLY 100% Postconsumer Recycled </a:t>
            </a:r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00B050"/>
                </a:solidFill>
              </a:rPr>
              <a:t>     </a:t>
            </a:r>
            <a:r>
              <a:rPr lang="en-US" sz="2600" b="1" dirty="0" smtClean="0">
                <a:solidFill>
                  <a:srgbClr val="00B050"/>
                </a:solidFill>
              </a:rPr>
              <a:t>Copy Paper – Process Chlorine Free since 2002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Supports Environmental </a:t>
            </a:r>
            <a:r>
              <a:rPr lang="en-US" sz="2800" dirty="0" smtClean="0"/>
              <a:t>Management System (</a:t>
            </a:r>
            <a:r>
              <a:rPr lang="en-US" sz="2800" dirty="0" smtClean="0"/>
              <a:t>EMS) and </a:t>
            </a:r>
          </a:p>
          <a:p>
            <a:pPr marL="320040" lvl="1" indent="0" fontAlgn="auto">
              <a:spcBef>
                <a:spcPts val="370"/>
              </a:spcBef>
              <a:spcAft>
                <a:spcPts val="0"/>
              </a:spcAft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smtClean="0"/>
              <a:t>Zero </a:t>
            </a:r>
            <a:r>
              <a:rPr lang="en-US" sz="2800" dirty="0" smtClean="0"/>
              <a:t>Waste Policy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Cost has dropped significantly </a:t>
            </a:r>
            <a:r>
              <a:rPr lang="en-US" sz="2000" dirty="0" smtClean="0"/>
              <a:t>(+$60/case to under $40/case)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000" b="1" dirty="0" smtClean="0"/>
              <a:t>U.S. EPA </a:t>
            </a:r>
            <a:r>
              <a:rPr lang="en-US" sz="3000" b="1" dirty="0" smtClean="0"/>
              <a:t>Headquarters - </a:t>
            </a:r>
            <a:r>
              <a:rPr lang="en-US" sz="2800" dirty="0" smtClean="0"/>
              <a:t>EMS requires 100% postconsumer recycled 			               copy paper / process chlorine free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/>
              <a:t>U.S. General Services Administration </a:t>
            </a:r>
            <a:r>
              <a:rPr lang="en-US" sz="2800" b="1" dirty="0" smtClean="0"/>
              <a:t>Region 9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00B050"/>
                </a:solidFill>
              </a:rPr>
              <a:t>Shifted to 100% Postconsumer Recycled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solidFill>
                  <a:srgbClr val="00B050"/>
                </a:solidFill>
              </a:rPr>
              <a:t>    Paper in 2012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Cost lower than 30% recycled paper	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Leading initiative with federal customers</a:t>
            </a:r>
            <a:endParaRPr lang="en-US" sz="28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pic>
        <p:nvPicPr>
          <p:cNvPr id="4" name="Picture 3" descr="ewgion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7291" y="1676400"/>
            <a:ext cx="1464385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50UNPla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4800600"/>
            <a:ext cx="2524733" cy="1582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B05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14205</TotalTime>
  <Words>768</Words>
  <Application>Microsoft Office PowerPoint</Application>
  <PresentationFormat>On-screen Show (4:3)</PresentationFormat>
  <Paragraphs>214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Franklin Gothic Book</vt:lpstr>
      <vt:lpstr>Perpetua</vt:lpstr>
      <vt:lpstr>Wingdings 2</vt:lpstr>
      <vt:lpstr>Equity</vt:lpstr>
      <vt:lpstr>PowerPoint Presentation</vt:lpstr>
      <vt:lpstr>Shifting to Cost-Effective  100% Recycled Copy Paper</vt:lpstr>
      <vt:lpstr>PowerPoint Presentation</vt:lpstr>
      <vt:lpstr>PowerPoint Presentation</vt:lpstr>
      <vt:lpstr>      Paper Overview</vt:lpstr>
      <vt:lpstr>Printing &amp; Writing Paper Recycling Trends  - Used to manufacture recycled copy paper  - 11.5 million tons = 54.5% recycled in 2012</vt:lpstr>
      <vt:lpstr>Paper Use Reduction</vt:lpstr>
      <vt:lpstr>Paper Use Reduction Resources</vt:lpstr>
      <vt:lpstr>EPA and GSA: 100% Recycled Paper Experience</vt:lpstr>
      <vt:lpstr>100% Recycled Copy Paper Leaders (Limited Listing)</vt:lpstr>
      <vt:lpstr>Pacific Southwest Federal  100% Recycled Paper Customers</vt:lpstr>
      <vt:lpstr>  Environmental Calculator: U.S. EPA Recycled Content Tool http://www.epa.gov/climatechange/wycd/waste/calculators/ReCon_home.html  </vt:lpstr>
      <vt:lpstr> Recycled  Office Paper</vt:lpstr>
      <vt:lpstr>External Tool - Environmental Benefits: Paper Calculator 3.2 http://calculator.environmentalpaper.org </vt:lpstr>
      <vt:lpstr>  Environmental Indicator  30% Recycled Paper   100% Recycled Paper</vt:lpstr>
      <vt:lpstr>PowerPoint Presentation</vt:lpstr>
      <vt:lpstr>Region 9 – Results FY12 and FY3 Over 48 Million Sheets of 100% Recycled Paper Purchased</vt:lpstr>
      <vt:lpstr>Call to Action – Join Us!</vt:lpstr>
      <vt:lpstr>Thank You!</vt:lpstr>
      <vt:lpstr>   Paper Conversion Factors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Timonie</dc:creator>
  <cp:lastModifiedBy>Hood, Timonie</cp:lastModifiedBy>
  <cp:revision>256</cp:revision>
  <dcterms:created xsi:type="dcterms:W3CDTF">2012-01-20T22:36:29Z</dcterms:created>
  <dcterms:modified xsi:type="dcterms:W3CDTF">2014-06-02T18:17:59Z</dcterms:modified>
</cp:coreProperties>
</file>